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4" r:id="rId2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5848"/>
    <a:srgbClr val="EB751F"/>
    <a:srgbClr val="0081C8"/>
    <a:srgbClr val="3C4650"/>
    <a:srgbClr val="FD6B0D"/>
    <a:srgbClr val="EC5225"/>
    <a:srgbClr val="104956"/>
    <a:srgbClr val="144353"/>
    <a:srgbClr val="06A7E2"/>
    <a:srgbClr val="7043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1" autoAdjust="0"/>
    <p:restoredTop sz="76923" autoAdjust="0"/>
  </p:normalViewPr>
  <p:slideViewPr>
    <p:cSldViewPr snapToGrid="0">
      <p:cViewPr>
        <p:scale>
          <a:sx n="60" d="100"/>
          <a:sy n="60" d="100"/>
        </p:scale>
        <p:origin x="28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65B6E-F832-41DB-B353-2FB271B2DB09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48190-CD7E-4ABE-93F4-5316D11D6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8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Hearted, Seasonal, Xmas</a:t>
            </a:r>
          </a:p>
          <a:p>
            <a:r>
              <a:rPr lang="en-US" dirty="0" smtClean="0"/>
              <a:t>From Kroger - Sales Data, food</a:t>
            </a:r>
            <a:r>
              <a:rPr lang="en-US" baseline="0" dirty="0" smtClean="0"/>
              <a:t> pantry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48190-CD7E-4ABE-93F4-5316D11D6C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CDC-678D-4191-97A7-A0F08845893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FE37-503F-40E1-973D-19BC262F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7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CDC-678D-4191-97A7-A0F08845893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FE37-503F-40E1-973D-19BC262F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3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CDC-678D-4191-97A7-A0F08845893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FE37-503F-40E1-973D-19BC262F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5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CDC-678D-4191-97A7-A0F08845893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FE37-503F-40E1-973D-19BC262F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CDC-678D-4191-97A7-A0F08845893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FE37-503F-40E1-973D-19BC262F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8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CDC-678D-4191-97A7-A0F08845893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FE37-503F-40E1-973D-19BC262F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8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CDC-678D-4191-97A7-A0F08845893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FE37-503F-40E1-973D-19BC262F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0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CDC-678D-4191-97A7-A0F08845893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FE37-503F-40E1-973D-19BC262F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5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CDC-678D-4191-97A7-A0F08845893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FE37-503F-40E1-973D-19BC262F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4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CDC-678D-4191-97A7-A0F08845893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FE37-503F-40E1-973D-19BC262F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67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0CDC-678D-4191-97A7-A0F08845893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8FE37-503F-40E1-973D-19BC262F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4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80CDC-678D-4191-97A7-A0F08845893C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8FE37-503F-40E1-973D-19BC262F6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2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1"/>
            <a:ext cx="7772400" cy="625938"/>
          </a:xfrm>
          <a:prstGeom prst="rect">
            <a:avLst/>
          </a:prstGeom>
          <a:solidFill>
            <a:srgbClr val="704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588416"/>
            <a:ext cx="7772400" cy="107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9369826"/>
            <a:ext cx="7772400" cy="688574"/>
          </a:xfrm>
          <a:prstGeom prst="rect">
            <a:avLst/>
          </a:prstGeom>
          <a:solidFill>
            <a:srgbClr val="704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9369826"/>
            <a:ext cx="7772400" cy="107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32" b="-2700"/>
          <a:stretch/>
        </p:blipFill>
        <p:spPr>
          <a:xfrm>
            <a:off x="3186130" y="9605095"/>
            <a:ext cx="1614470" cy="3254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59880" y="6025306"/>
            <a:ext cx="52120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Pooltime Ale</a:t>
            </a:r>
          </a:p>
          <a:p>
            <a:r>
              <a:rPr lang="en-US" sz="1400" i="1" dirty="0">
                <a:solidFill>
                  <a:srgbClr val="000000"/>
                </a:solidFill>
                <a:latin typeface="Tahoma" panose="020B0604030504040204" pitchFamily="34" charset="0"/>
              </a:rPr>
              <a:t>Belgian Wheat ale with tart </a:t>
            </a:r>
            <a:r>
              <a:rPr lang="en-US" sz="1400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cherries </a:t>
            </a:r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| 5%</a:t>
            </a:r>
          </a:p>
          <a:p>
            <a:r>
              <a:rPr lang="en-US" sz="1400" dirty="0"/>
              <a:t>A refreshing Belgian-inspired Wheat Ale with light clove notes. Cherries add a subtle tartness and bright counterpoint to other flavors. </a:t>
            </a:r>
            <a:endParaRPr lang="en-US" sz="140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Pair with </a:t>
            </a:r>
            <a:r>
              <a:rPr lang="en-US" sz="1400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Cherries, pork, jalapenos</a:t>
            </a:r>
            <a:endParaRPr lang="en-US" sz="1400" i="1" dirty="0"/>
          </a:p>
        </p:txBody>
      </p:sp>
      <p:sp>
        <p:nvSpPr>
          <p:cNvPr id="23" name="Rectangle 22"/>
          <p:cNvSpPr/>
          <p:nvPr/>
        </p:nvSpPr>
        <p:spPr>
          <a:xfrm>
            <a:off x="2459880" y="7810073"/>
            <a:ext cx="52120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Official</a:t>
            </a:r>
          </a:p>
          <a:p>
            <a:r>
              <a:rPr lang="en-US" sz="1400" i="1" dirty="0">
                <a:solidFill>
                  <a:srgbClr val="000000"/>
                </a:solidFill>
                <a:latin typeface="Tahoma" panose="020B0604030504040204" pitchFamily="34" charset="0"/>
              </a:rPr>
              <a:t>Hazy </a:t>
            </a:r>
            <a:r>
              <a:rPr lang="en-US" sz="1400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IPA </a:t>
            </a:r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| 6.4%</a:t>
            </a:r>
          </a:p>
          <a:p>
            <a:r>
              <a:rPr lang="en-US" sz="1400" dirty="0"/>
              <a:t>D</a:t>
            </a:r>
            <a:r>
              <a:rPr lang="en-US" sz="1400" dirty="0" smtClean="0"/>
              <a:t>ouble </a:t>
            </a:r>
            <a:r>
              <a:rPr lang="en-US" sz="1400" dirty="0"/>
              <a:t>dry-hopped resulting in complex peach, stone fruit and tropical notes with a dry finish and balanced bitterness.</a:t>
            </a:r>
            <a:endParaRPr lang="en-US" sz="1400" i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Pair with </a:t>
            </a:r>
            <a:r>
              <a:rPr lang="en-US" sz="1400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Peaches, roasted chicken, garlic bread, pickled fruits, white chocolate</a:t>
            </a:r>
            <a:endParaRPr lang="en-US" sz="1400" i="1" dirty="0"/>
          </a:p>
        </p:txBody>
      </p:sp>
      <p:sp>
        <p:nvSpPr>
          <p:cNvPr id="26" name="Rectangle 25"/>
          <p:cNvSpPr/>
          <p:nvPr/>
        </p:nvSpPr>
        <p:spPr>
          <a:xfrm>
            <a:off x="2459880" y="1317340"/>
            <a:ext cx="521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Oberon Ale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American Wheat Ale </a:t>
            </a:r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| 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5.8</a:t>
            </a:r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%</a:t>
            </a:r>
            <a:endParaRPr lang="en-US" sz="1400" i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1400" dirty="0"/>
              <a:t>An American Wheat Ale with a spicy hop character, mildly fruity aromas and the color and scent of a sunny afternoon.</a:t>
            </a:r>
            <a:endParaRPr lang="en-US" sz="1400" i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Pair with </a:t>
            </a:r>
            <a:r>
              <a:rPr lang="en-US" sz="1400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Oranges, seafood, bread pudding, fennel</a:t>
            </a:r>
            <a:endParaRPr lang="en-US" sz="1400" i="1" dirty="0"/>
          </a:p>
        </p:txBody>
      </p:sp>
      <p:sp>
        <p:nvSpPr>
          <p:cNvPr id="28" name="Rectangle 27"/>
          <p:cNvSpPr/>
          <p:nvPr/>
        </p:nvSpPr>
        <p:spPr>
          <a:xfrm>
            <a:off x="2459880" y="2886662"/>
            <a:ext cx="521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Lager </a:t>
            </a:r>
            <a:r>
              <a:rPr lang="en-US" sz="1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of the </a:t>
            </a:r>
            <a:r>
              <a:rPr lang="en-US" sz="16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Lakes</a:t>
            </a:r>
            <a:endParaRPr lang="en-US" sz="1200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1400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Bohemian Pilsner </a:t>
            </a:r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| </a:t>
            </a:r>
            <a:r>
              <a:rPr lang="en-US" sz="1400" dirty="0">
                <a:solidFill>
                  <a:srgbClr val="000000"/>
                </a:solidFill>
                <a:latin typeface="Tahoma" panose="020B0604030504040204" pitchFamily="34" charset="0"/>
              </a:rPr>
              <a:t>5</a:t>
            </a:r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%</a:t>
            </a:r>
            <a:endParaRPr lang="en-US" sz="1400" i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1400" dirty="0"/>
              <a:t>Golden lager in the tradition of Czech Pilsners. Crisp bitterness and an herbal hop aroma are complemented by a nice malt presence.</a:t>
            </a:r>
            <a:endParaRPr lang="en-US" sz="1400" i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Pair with </a:t>
            </a:r>
            <a:r>
              <a:rPr lang="en-US" sz="1400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Blueberries, parsley, blackberries, lemon, shellfish</a:t>
            </a:r>
            <a:endParaRPr lang="en-US" sz="1400" i="1" dirty="0"/>
          </a:p>
        </p:txBody>
      </p:sp>
      <p:sp>
        <p:nvSpPr>
          <p:cNvPr id="38" name="Rectangle 37"/>
          <p:cNvSpPr/>
          <p:nvPr/>
        </p:nvSpPr>
        <p:spPr>
          <a:xfrm>
            <a:off x="2459880" y="4455984"/>
            <a:ext cx="521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Two Hearted Ale</a:t>
            </a:r>
          </a:p>
          <a:p>
            <a:r>
              <a:rPr lang="en-US" sz="1400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American IPA </a:t>
            </a:r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| 7%</a:t>
            </a:r>
            <a:endParaRPr lang="en-US" sz="1400" i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1400" dirty="0"/>
              <a:t>100% Centennial hops. Bursting with hop aromas ranging from </a:t>
            </a:r>
            <a:endParaRPr lang="en-US" sz="1400" dirty="0" smtClean="0"/>
          </a:p>
          <a:p>
            <a:r>
              <a:rPr lang="en-US" sz="1400" dirty="0" smtClean="0"/>
              <a:t>pine </a:t>
            </a:r>
            <a:r>
              <a:rPr lang="en-US" sz="1400" dirty="0"/>
              <a:t>to </a:t>
            </a:r>
            <a:r>
              <a:rPr lang="en-US" sz="1400" dirty="0" smtClean="0"/>
              <a:t>grapefruit, perfectly </a:t>
            </a:r>
            <a:r>
              <a:rPr lang="en-US" sz="1400" dirty="0"/>
              <a:t>balanced with a malt backbone.</a:t>
            </a:r>
            <a:endParaRPr lang="en-US" sz="1400" i="1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Tahoma" panose="020B0604030504040204" pitchFamily="34" charset="0"/>
              </a:rPr>
              <a:t>Pair with </a:t>
            </a:r>
            <a:r>
              <a:rPr lang="en-US" sz="1400" i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Grapefruit, cilantro, bleu cheese, burgers</a:t>
            </a:r>
            <a:endParaRPr lang="en-US" sz="1400" i="1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2"/>
          <a:stretch/>
        </p:blipFill>
        <p:spPr>
          <a:xfrm>
            <a:off x="3325872" y="329994"/>
            <a:ext cx="1120656" cy="75975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65572" y="4133531"/>
            <a:ext cx="1657021" cy="1893413"/>
            <a:chOff x="4914386" y="7204242"/>
            <a:chExt cx="1124270" cy="1284659"/>
          </a:xfrm>
        </p:grpSpPr>
        <p:pic>
          <p:nvPicPr>
            <p:cNvPr id="1042" name="Picture 18" descr="http://portal.bellsbeer.com/resources/marketing/Two%20Hearted%20Ale/2H%2016ozCan_ORANG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4386" y="7208741"/>
              <a:ext cx="595526" cy="128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://portal.bellsbeer.com/resources/marketing/Two%20Hearted%20Ale/2H%2012ozCan_ORAN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436" y="7384218"/>
              <a:ext cx="617220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://portal.bellsbeer.com/resources/marketing/Two%20Hearted%20Ale/2H_12ozBt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6663" y="7204242"/>
              <a:ext cx="521737" cy="118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http://portal.bellsbeer.com/resources/marketing/Lager%20of%20the%20Lakes/LoL%2012ozC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0" y="2577923"/>
            <a:ext cx="909698" cy="161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88488" y="825670"/>
            <a:ext cx="1781676" cy="1886782"/>
            <a:chOff x="232815" y="7330874"/>
            <a:chExt cx="1208847" cy="1280160"/>
          </a:xfrm>
        </p:grpSpPr>
        <p:pic>
          <p:nvPicPr>
            <p:cNvPr id="1032" name="Picture 8" descr="http://portal.bellsbeer.com/resources/marketing/Oberon/Oberon_12ozCa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2" y="7508615"/>
              <a:ext cx="617220" cy="1097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portal.bellsbeer.com/resources/marketing/Oberon/Oberon_16ozCan_NEW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15" y="7330874"/>
              <a:ext cx="595526" cy="1280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portal.bellsbeer.com/resources/marketing/Oberon/Oberon_12ozBtl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14" y="7353119"/>
              <a:ext cx="521738" cy="118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679640" y="7489974"/>
            <a:ext cx="1751007" cy="1752012"/>
            <a:chOff x="6385768" y="7353119"/>
            <a:chExt cx="1188038" cy="1188720"/>
          </a:xfrm>
        </p:grpSpPr>
        <p:pic>
          <p:nvPicPr>
            <p:cNvPr id="1040" name="Picture 16" descr="http://portal.bellsbeer.com/resources/marketing/Official/Bells_Official_12oz_Can_RENDER_BE_P6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781" y="7601198"/>
              <a:ext cx="582025" cy="884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http://portal.bellsbeer.com/resources/marketing/Official/Bells_Official_16oz_Can_RENDER_TRANS_BE_P5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768" y="7366169"/>
              <a:ext cx="558790" cy="1153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portal.bellsbeer.com/resources/marketing/Official/Bells%20Official%2012ozBtl%20Render_HazyIPA_TRANS_BE_P5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8388" y="7353119"/>
              <a:ext cx="405981" cy="118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2" descr="http://portal.bellsbeer.com/resources/marketing/Pooltime/Pooltime%2012ozCa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30" y="5891966"/>
            <a:ext cx="909698" cy="161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734" y="5379658"/>
            <a:ext cx="384067" cy="478315"/>
          </a:xfrm>
          <a:prstGeom prst="rect">
            <a:avLst/>
          </a:prstGeom>
        </p:spPr>
      </p:pic>
      <p:pic>
        <p:nvPicPr>
          <p:cNvPr id="47" name="Picture 8" descr="Image result for ba independent sea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84" y="823685"/>
            <a:ext cx="474422" cy="86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658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67572</TotalTime>
  <Words>221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PowerPoint Presentation</vt:lpstr>
    </vt:vector>
  </TitlesOfParts>
  <Company>Bell's Brewery,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Vitkin</dc:creator>
  <cp:lastModifiedBy>Erica Vitkin</cp:lastModifiedBy>
  <cp:revision>103</cp:revision>
  <cp:lastPrinted>2018-04-09T21:09:02Z</cp:lastPrinted>
  <dcterms:created xsi:type="dcterms:W3CDTF">2018-04-04T14:32:01Z</dcterms:created>
  <dcterms:modified xsi:type="dcterms:W3CDTF">2019-03-14T15:52:24Z</dcterms:modified>
</cp:coreProperties>
</file>